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10" r:id="rId2"/>
    <p:sldId id="285" r:id="rId3"/>
    <p:sldId id="311" r:id="rId4"/>
    <p:sldId id="309" r:id="rId5"/>
    <p:sldId id="284" r:id="rId6"/>
    <p:sldId id="352" r:id="rId7"/>
    <p:sldId id="353" r:id="rId8"/>
    <p:sldId id="354" r:id="rId9"/>
    <p:sldId id="355" r:id="rId10"/>
    <p:sldId id="357" r:id="rId1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FF00"/>
    <a:srgbClr val="000099"/>
    <a:srgbClr val="666633"/>
    <a:srgbClr val="FFFF00"/>
    <a:srgbClr val="71D6F5"/>
    <a:srgbClr val="00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97" autoAdjust="0"/>
    <p:restoredTop sz="94722" autoAdjust="0"/>
  </p:normalViewPr>
  <p:slideViewPr>
    <p:cSldViewPr>
      <p:cViewPr varScale="1">
        <p:scale>
          <a:sx n="66" d="100"/>
          <a:sy n="66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B9487-563C-4643-8AC4-6D563F0A5026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52458"/>
      </p:ext>
    </p:extLst>
  </p:cSld>
  <p:clrMapOvr>
    <a:masterClrMapping/>
  </p:clrMapOvr>
  <p:transition advClick="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00BB-6F92-47F8-BC2D-9CB4F0D946E7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33930"/>
      </p:ext>
    </p:extLst>
  </p:cSld>
  <p:clrMapOvr>
    <a:masterClrMapping/>
  </p:clrMapOvr>
  <p:transition advClick="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F0E56-E684-44A9-8BCF-E06F20691837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03307"/>
      </p:ext>
    </p:extLst>
  </p:cSld>
  <p:clrMapOvr>
    <a:masterClrMapping/>
  </p:clrMapOvr>
  <p:transition advClick="0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0DB96-3A6E-4313-8ADC-018008ABA8CE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731"/>
      </p:ext>
    </p:extLst>
  </p:cSld>
  <p:clrMapOvr>
    <a:masterClrMapping/>
  </p:clrMapOvr>
  <p:transition advClick="0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C34CA-7564-475D-BFF3-4BE49DABE301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93109"/>
      </p:ext>
    </p:extLst>
  </p:cSld>
  <p:clrMapOvr>
    <a:masterClrMapping/>
  </p:clrMapOvr>
  <p:transition advClick="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818DA-1057-4E69-9C8A-968F6CD274B4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1333"/>
      </p:ext>
    </p:extLst>
  </p:cSld>
  <p:clrMapOvr>
    <a:masterClrMapping/>
  </p:clrMapOvr>
  <p:transition advClick="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67745-9860-4646-ABD9-275D0841FB3D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48938"/>
      </p:ext>
    </p:extLst>
  </p:cSld>
  <p:clrMapOvr>
    <a:masterClrMapping/>
  </p:clrMapOvr>
  <p:transition advClick="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39EEE-764E-426F-B56E-931A3E3AFB6F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87119"/>
      </p:ext>
    </p:extLst>
  </p:cSld>
  <p:clrMapOvr>
    <a:masterClrMapping/>
  </p:clrMapOvr>
  <p:transition advClick="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07ED8-904F-455E-A679-7424889DBF45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6381"/>
      </p:ext>
    </p:extLst>
  </p:cSld>
  <p:clrMapOvr>
    <a:masterClrMapping/>
  </p:clrMapOvr>
  <p:transition advClick="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177EB-5B11-4474-A2B0-B5B3667AF8F4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459742"/>
      </p:ext>
    </p:extLst>
  </p:cSld>
  <p:clrMapOvr>
    <a:masterClrMapping/>
  </p:clrMapOvr>
  <p:transition advClick="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5877D-BA25-4694-BE94-D0E1D868F1C8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61546"/>
      </p:ext>
    </p:extLst>
  </p:cSld>
  <p:clrMapOvr>
    <a:masterClrMapping/>
  </p:clrMapOvr>
  <p:transition advClick="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7FD98-018D-4F9F-B2E7-C00A33D255C7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97131"/>
      </p:ext>
    </p:extLst>
  </p:cSld>
  <p:clrMapOvr>
    <a:masterClrMapping/>
  </p:clrMapOvr>
  <p:transition advClick="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D9BEF-52C3-47C4-93E2-4B7AB6D41616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64842"/>
      </p:ext>
    </p:extLst>
  </p:cSld>
  <p:clrMapOvr>
    <a:masterClrMapping/>
  </p:clrMapOvr>
  <p:transition advClick="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fld id="{907D96A7-DDB4-4A44-84D8-35C8A09504AD}" type="slidenum">
              <a:rPr lang="ar-EG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advClick="0">
    <p:newsflash/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ig-clipart-94Tb8eGig"/>
          <p:cNvPicPr>
            <a:picLocks noGrp="1" noChangeAspect="1" noChangeArrowheads="1"/>
          </p:cNvPicPr>
          <p:nvPr>
            <p:ph/>
          </p:nvPr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9052" r="34253" b="9052"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WordArt 7"/>
          <p:cNvSpPr>
            <a:spLocks noChangeArrowheads="1" noChangeShapeType="1" noTextEdit="1"/>
          </p:cNvSpPr>
          <p:nvPr/>
        </p:nvSpPr>
        <p:spPr bwMode="auto">
          <a:xfrm>
            <a:off x="2339975" y="1484313"/>
            <a:ext cx="4106863" cy="158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>
                <a:solidFill>
                  <a:srgbClr val="0066FF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التوجيه</a:t>
            </a:r>
          </a:p>
        </p:txBody>
      </p:sp>
      <p:sp>
        <p:nvSpPr>
          <p:cNvPr id="2053" name="Text Box 9"/>
          <p:cNvSpPr txBox="1">
            <a:spLocks noChangeArrowheads="1"/>
          </p:cNvSpPr>
          <p:nvPr/>
        </p:nvSpPr>
        <p:spPr bwMode="auto">
          <a:xfrm>
            <a:off x="900113" y="1844675"/>
            <a:ext cx="237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54" name="AutoShape 14" descr="Damages-technology-on-childrens-health"/>
          <p:cNvSpPr>
            <a:spLocks noChangeArrowheads="1"/>
          </p:cNvSpPr>
          <p:nvPr/>
        </p:nvSpPr>
        <p:spPr bwMode="auto">
          <a:xfrm>
            <a:off x="1835150" y="3357563"/>
            <a:ext cx="4968875" cy="2808287"/>
          </a:xfrm>
          <a:prstGeom prst="roundRect">
            <a:avLst>
              <a:gd name="adj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635896" y="404664"/>
            <a:ext cx="2457450" cy="6958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عناصر التوجيه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16427" y="1844824"/>
            <a:ext cx="6558133" cy="373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400" b="1" u="sng" dirty="0" smtClean="0">
                <a:solidFill>
                  <a:srgbClr val="00B050"/>
                </a:solidFill>
              </a:rPr>
              <a:t>2. اتصالات أفقية : </a:t>
            </a:r>
          </a:p>
          <a:p>
            <a:pPr algn="justLow" rtl="1">
              <a:lnSpc>
                <a:spcPct val="130000"/>
              </a:lnSpc>
            </a:pPr>
            <a:endParaRPr lang="ar-EG" sz="1000" b="1" u="sng" dirty="0" smtClean="0">
              <a:solidFill>
                <a:srgbClr val="00B050"/>
              </a:solidFill>
            </a:endParaRPr>
          </a:p>
          <a:p>
            <a:pPr algn="justLow" rtl="1">
              <a:lnSpc>
                <a:spcPct val="130000"/>
              </a:lnSpc>
            </a:pPr>
            <a:r>
              <a:rPr lang="ar-EG" sz="2400" b="1" dirty="0" smtClean="0"/>
              <a:t>هي التي تتم بين الأقسام التي تقع في نفس المستوى الإداري بهدف التنسيق بينها .</a:t>
            </a:r>
          </a:p>
          <a:p>
            <a:pPr algn="justLow" rtl="1">
              <a:lnSpc>
                <a:spcPct val="130000"/>
              </a:lnSpc>
            </a:pPr>
            <a:r>
              <a:rPr lang="ar-EG" sz="2400" b="1" u="sng" dirty="0">
                <a:solidFill>
                  <a:srgbClr val="00B050"/>
                </a:solidFill>
              </a:rPr>
              <a:t>3. اتصالات قطرية :</a:t>
            </a:r>
          </a:p>
          <a:p>
            <a:pPr algn="justLow" rtl="1">
              <a:lnSpc>
                <a:spcPct val="130000"/>
              </a:lnSpc>
            </a:pPr>
            <a:r>
              <a:rPr lang="ar-EG" sz="2400" b="1" dirty="0" smtClean="0"/>
              <a:t>تنساب بشكل قطري بين الموارد البشرية ( المديرين ) في المستويات الإدارية المختلفة بحكم العلاقات الوظيفية وليست الرسمية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1268760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أنواع الاتصال: </a:t>
            </a:r>
          </a:p>
        </p:txBody>
      </p:sp>
    </p:spTree>
    <p:extLst>
      <p:ext uri="{BB962C8B-B14F-4D97-AF65-F5344CB8AC3E}">
        <p14:creationId xmlns:p14="http://schemas.microsoft.com/office/powerpoint/2010/main" val="2909447401"/>
      </p:ext>
    </p:extLst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74" descr="12-03-18-5404092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49275"/>
            <a:ext cx="64817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ig-clipart-94Tb8eGig"/>
          <p:cNvPicPr>
            <a:picLocks noGrp="1" noChangeAspect="1" noChangeArrowheads="1"/>
          </p:cNvPicPr>
          <p:nvPr>
            <p:ph/>
          </p:nvPr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9052" r="34253" b="9052"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900113" y="1844675"/>
            <a:ext cx="237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4100" name="WordArt 11"/>
          <p:cNvSpPr>
            <a:spLocks noChangeArrowheads="1" noChangeShapeType="1" noTextEdit="1"/>
          </p:cNvSpPr>
          <p:nvPr/>
        </p:nvSpPr>
        <p:spPr bwMode="auto">
          <a:xfrm>
            <a:off x="5136932" y="2695514"/>
            <a:ext cx="2160588" cy="487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>
                <a:solidFill>
                  <a:srgbClr val="0066FF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أهمية التوجيه</a:t>
            </a:r>
          </a:p>
        </p:txBody>
      </p:sp>
      <p:sp>
        <p:nvSpPr>
          <p:cNvPr id="4101" name="WordArt 12"/>
          <p:cNvSpPr>
            <a:spLocks noChangeArrowheads="1" noChangeShapeType="1" noTextEdit="1"/>
          </p:cNvSpPr>
          <p:nvPr/>
        </p:nvSpPr>
        <p:spPr bwMode="auto">
          <a:xfrm>
            <a:off x="5194653" y="1833501"/>
            <a:ext cx="2232025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تعريف التوجيه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591005" y="2539008"/>
            <a:ext cx="869427" cy="76944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ar-EG" sz="4400" b="1" dirty="0">
                <a:ln w="11430"/>
                <a:solidFill>
                  <a:srgbClr val="FF0000"/>
                </a:solidFill>
                <a:effectLst>
                  <a:glow rad="2286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asha-6A Heavy" pitchFamily="2" charset="-78"/>
                <a:sym typeface="AGA Arabesque"/>
              </a:rPr>
              <a:t></a:t>
            </a:r>
            <a:endParaRPr lang="en-US" sz="4400" b="1" dirty="0">
              <a:ln w="11430"/>
              <a:solidFill>
                <a:srgbClr val="FF0000"/>
              </a:solidFill>
              <a:effectLst>
                <a:glow rad="2286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Basha-6A Heavy" pitchFamily="2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18997" y="3523655"/>
            <a:ext cx="869427" cy="76944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ar-EG" sz="4400" b="1" dirty="0">
                <a:ln w="11430"/>
                <a:solidFill>
                  <a:srgbClr val="FF0000"/>
                </a:solidFill>
                <a:effectLst>
                  <a:glow rad="2286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asha-6A Heavy" pitchFamily="2" charset="-78"/>
                <a:sym typeface="AGA Arabesque"/>
              </a:rPr>
              <a:t></a:t>
            </a:r>
            <a:endParaRPr lang="en-US" sz="4400" b="1" dirty="0">
              <a:ln w="11430"/>
              <a:solidFill>
                <a:srgbClr val="FF0000"/>
              </a:solidFill>
              <a:effectLst>
                <a:glow rad="2286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Basha-6A Heavy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7620" y="5658178"/>
            <a:ext cx="7297536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ar-EG" sz="2800" b="1" dirty="0">
                <a:ln w="11430"/>
                <a:solidFill>
                  <a:srgbClr val="FF0000"/>
                </a:solidFill>
                <a:effectLst>
                  <a:glow rad="2286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j-cs"/>
              </a:rPr>
              <a:t>اضغط على أي موضوع للانتقال للشرح أو الانتقال للاختبار</a:t>
            </a:r>
            <a:endParaRPr lang="en-US" sz="2800" b="1" dirty="0">
              <a:ln w="11430"/>
              <a:solidFill>
                <a:srgbClr val="FF0000"/>
              </a:solidFill>
              <a:effectLst>
                <a:glow rad="2286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05599" y="83403"/>
            <a:ext cx="2369285" cy="8309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ar-EG" sz="4800" b="1" dirty="0">
                <a:ln w="11430"/>
                <a:solidFill>
                  <a:srgbClr val="FF0000"/>
                </a:solidFill>
                <a:effectLst>
                  <a:glow rad="2286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j-cs"/>
              </a:rPr>
              <a:t>التنظيم</a:t>
            </a:r>
            <a:endParaRPr lang="en-US" sz="4800" b="1" dirty="0">
              <a:ln w="11430"/>
              <a:solidFill>
                <a:srgbClr val="FF0000"/>
              </a:solidFill>
              <a:effectLst>
                <a:glow rad="2286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j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63013" y="1700808"/>
            <a:ext cx="869427" cy="76944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ar-EG" sz="4400" b="1" dirty="0">
                <a:ln w="11430"/>
                <a:solidFill>
                  <a:srgbClr val="FF0000"/>
                </a:solidFill>
                <a:effectLst>
                  <a:glow rad="2286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asha-6A Heavy" pitchFamily="2" charset="-78"/>
                <a:sym typeface="AGA Arabesque"/>
              </a:rPr>
              <a:t></a:t>
            </a:r>
            <a:endParaRPr lang="en-US" sz="4400" b="1" dirty="0">
              <a:ln w="11430"/>
              <a:solidFill>
                <a:srgbClr val="FF0000"/>
              </a:solidFill>
              <a:effectLst>
                <a:glow rad="2286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Basha-6A Heavy" pitchFamily="2" charset="-78"/>
            </a:endParaRPr>
          </a:p>
        </p:txBody>
      </p:sp>
      <p:pic>
        <p:nvPicPr>
          <p:cNvPr id="4110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34" y="1830267"/>
            <a:ext cx="3023815" cy="361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1" name="WordArt 12"/>
          <p:cNvSpPr>
            <a:spLocks noChangeArrowheads="1" noChangeShapeType="1" noTextEdit="1"/>
          </p:cNvSpPr>
          <p:nvPr/>
        </p:nvSpPr>
        <p:spPr bwMode="auto">
          <a:xfrm>
            <a:off x="5090981" y="3659538"/>
            <a:ext cx="2230438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عناصر التوجيه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635896" y="404664"/>
            <a:ext cx="2457450" cy="6958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تعريف التوجيه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1640" y="4304592"/>
            <a:ext cx="6558133" cy="12126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>
                <a:solidFill>
                  <a:srgbClr val="285D98"/>
                </a:solidFill>
              </a:rPr>
              <a:t>هو إرشاد وقيادة الموارد البشرية للعمل بكفاءة وفعالية لتحقيق الأهداف التنظيمية.</a:t>
            </a:r>
          </a:p>
        </p:txBody>
      </p:sp>
      <p:pic>
        <p:nvPicPr>
          <p:cNvPr id="33" name="Picture 74" descr="12-03-18-5404092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24744"/>
            <a:ext cx="4371611" cy="315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58" descr="gig-clipart-94Tb8eGi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28" t="6944" r="5902" b="6944"/>
          <a:stretch>
            <a:fillRect/>
          </a:stretch>
        </p:blipFill>
        <p:spPr bwMode="auto">
          <a:xfrm>
            <a:off x="250825" y="260350"/>
            <a:ext cx="212090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55" descr="gig-clipart-94Tb8eGi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28" t="6944" r="5902" b="6944"/>
          <a:stretch>
            <a:fillRect/>
          </a:stretch>
        </p:blipFill>
        <p:spPr>
          <a:xfrm>
            <a:off x="6877050" y="260350"/>
            <a:ext cx="2120900" cy="6264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64" descr="gig-clipart-94Tb8eGi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9052" r="34253" b="9052"/>
          <a:stretch>
            <a:fillRect/>
          </a:stretch>
        </p:blipFill>
        <p:spPr>
          <a:xfrm>
            <a:off x="2339975" y="260350"/>
            <a:ext cx="4352925" cy="5329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WordArt 69"/>
          <p:cNvSpPr>
            <a:spLocks noChangeArrowheads="1" noChangeShapeType="1" noTextEdit="1"/>
          </p:cNvSpPr>
          <p:nvPr/>
        </p:nvSpPr>
        <p:spPr bwMode="auto">
          <a:xfrm>
            <a:off x="2916238" y="2496344"/>
            <a:ext cx="2809875" cy="712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0066FF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أهمية وظيفة التوجيه</a:t>
            </a:r>
            <a:endParaRPr lang="ar-EG" sz="3600" kern="10" dirty="0">
              <a:solidFill>
                <a:srgbClr val="0066FF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7174" name="WordArt 70"/>
          <p:cNvSpPr>
            <a:spLocks noChangeArrowheads="1" noChangeShapeType="1" noTextEdit="1"/>
          </p:cNvSpPr>
          <p:nvPr/>
        </p:nvSpPr>
        <p:spPr bwMode="auto">
          <a:xfrm>
            <a:off x="7380313" y="908051"/>
            <a:ext cx="934988" cy="868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66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المبادرة</a:t>
            </a:r>
          </a:p>
          <a:p>
            <a:pPr algn="ctr"/>
            <a:r>
              <a:rPr lang="ar-EG" sz="3600" kern="10" dirty="0" smtClean="0">
                <a:solidFill>
                  <a:srgbClr val="FF66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 بالعمل</a:t>
            </a:r>
            <a:endParaRPr lang="ar-EG" sz="3600" kern="10" dirty="0">
              <a:solidFill>
                <a:srgbClr val="FF66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7175" name="WordArt 71"/>
          <p:cNvSpPr>
            <a:spLocks noChangeArrowheads="1" noChangeShapeType="1" noTextEdit="1"/>
          </p:cNvSpPr>
          <p:nvPr/>
        </p:nvSpPr>
        <p:spPr bwMode="auto">
          <a:xfrm>
            <a:off x="7164388" y="2852738"/>
            <a:ext cx="1298575" cy="1155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دمج</a:t>
            </a:r>
          </a:p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جهود</a:t>
            </a:r>
          </a:p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الموظفين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7176" name="WordArt 72"/>
          <p:cNvSpPr>
            <a:spLocks noChangeArrowheads="1" noChangeShapeType="1" noTextEdit="1"/>
          </p:cNvSpPr>
          <p:nvPr/>
        </p:nvSpPr>
        <p:spPr bwMode="auto">
          <a:xfrm>
            <a:off x="539750" y="722286"/>
            <a:ext cx="1298575" cy="12986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45791" dir="2021404" algn="ctr" rotWithShape="0">
                    <a:srgbClr val="FFFFFF"/>
                  </a:outerShdw>
                </a:effectLst>
                <a:cs typeface="MCS Jeddah S_U normal."/>
              </a:rPr>
              <a:t>خلق </a:t>
            </a:r>
          </a:p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45791" dir="2021404" algn="ctr" rotWithShape="0">
                    <a:srgbClr val="FFFFFF"/>
                  </a:outerShdw>
                </a:effectLst>
                <a:cs typeface="MCS Jeddah S_U normal."/>
              </a:rPr>
              <a:t>الاستقرار </a:t>
            </a:r>
          </a:p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45791" dir="2021404" algn="ctr" rotWithShape="0">
                    <a:srgbClr val="FFFFFF"/>
                  </a:outerShdw>
                </a:effectLst>
                <a:cs typeface="MCS Jeddah S_U normal."/>
              </a:rPr>
              <a:t>والتوازن</a:t>
            </a:r>
            <a:endParaRPr lang="ar-EG" sz="3600" kern="10" dirty="0">
              <a:solidFill>
                <a:srgbClr val="FF3300"/>
              </a:solidFill>
              <a:effectLst>
                <a:outerShdw dist="45791" dir="2021404" algn="ctr" rotWithShape="0">
                  <a:srgbClr val="FFFFFF"/>
                </a:outerShdw>
              </a:effectLst>
              <a:cs typeface="MCS Jeddah S_U normal."/>
            </a:endParaRPr>
          </a:p>
        </p:txBody>
      </p:sp>
      <p:sp>
        <p:nvSpPr>
          <p:cNvPr id="7177" name="WordArt 74"/>
          <p:cNvSpPr>
            <a:spLocks noChangeArrowheads="1" noChangeShapeType="1" noTextEdit="1"/>
          </p:cNvSpPr>
          <p:nvPr/>
        </p:nvSpPr>
        <p:spPr bwMode="auto">
          <a:xfrm>
            <a:off x="611188" y="2852738"/>
            <a:ext cx="1154112" cy="1158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66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مواكبة</a:t>
            </a:r>
          </a:p>
          <a:p>
            <a:pPr algn="ctr"/>
            <a:r>
              <a:rPr lang="ar-EG" sz="3600" kern="10" dirty="0" smtClean="0">
                <a:solidFill>
                  <a:srgbClr val="FF66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التغيرات</a:t>
            </a:r>
            <a:endParaRPr lang="ar-EG" sz="3600" kern="10" dirty="0">
              <a:solidFill>
                <a:srgbClr val="FF66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7178" name="AutoShape 77"/>
          <p:cNvSpPr>
            <a:spLocks noChangeArrowheads="1"/>
          </p:cNvSpPr>
          <p:nvPr/>
        </p:nvSpPr>
        <p:spPr bwMode="auto">
          <a:xfrm>
            <a:off x="2916238" y="5805488"/>
            <a:ext cx="3311525" cy="863600"/>
          </a:xfrm>
          <a:prstGeom prst="plaque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6600"/>
            </a:solidFill>
            <a:miter lim="800000"/>
            <a:headEnd/>
            <a:tailEnd/>
          </a:ln>
          <a:effectLst>
            <a:outerShdw dist="107763" dir="18900000" algn="ctr" rotWithShape="0">
              <a:srgbClr val="71D6F5">
                <a:alpha val="50000"/>
              </a:srgbClr>
            </a:outerShdw>
          </a:effectLst>
        </p:spPr>
        <p:txBody>
          <a:bodyPr wrap="none" anchor="ctr"/>
          <a:lstStyle/>
          <a:p>
            <a:endParaRPr lang="ar-EG"/>
          </a:p>
        </p:txBody>
      </p:sp>
      <p:pic>
        <p:nvPicPr>
          <p:cNvPr id="7179" name="Picture 83" descr="images (7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949950"/>
            <a:ext cx="68421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07" descr="btnHomePage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6" t="11656" r="13527" b="16862"/>
          <a:stretch>
            <a:fillRect/>
          </a:stretch>
        </p:blipFill>
        <p:spPr bwMode="auto">
          <a:xfrm>
            <a:off x="4152900" y="5842000"/>
            <a:ext cx="792163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90" descr="images (2)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3575" y="5899150"/>
            <a:ext cx="684213" cy="684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82" name="WordArt 159"/>
          <p:cNvSpPr>
            <a:spLocks noChangeArrowheads="1" noChangeShapeType="1" noTextEdit="1"/>
          </p:cNvSpPr>
          <p:nvPr/>
        </p:nvSpPr>
        <p:spPr bwMode="auto">
          <a:xfrm>
            <a:off x="7164388" y="4869160"/>
            <a:ext cx="1366837" cy="12979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FF00"/>
                </a:solidFill>
                <a:effectLst>
                  <a:outerShdw dist="17961" dir="2700000" algn="ctr" rotWithShape="0">
                    <a:srgbClr val="0066FF"/>
                  </a:outerShdw>
                </a:effectLst>
                <a:cs typeface="MCS Jeddah S_U normal."/>
              </a:rPr>
              <a:t>استخدام</a:t>
            </a:r>
          </a:p>
          <a:p>
            <a:pPr algn="ctr"/>
            <a:r>
              <a:rPr lang="ar-EG" sz="3600" kern="10" dirty="0" smtClean="0">
                <a:solidFill>
                  <a:srgbClr val="FFFF00"/>
                </a:solidFill>
                <a:effectLst>
                  <a:outerShdw dist="17961" dir="2700000" algn="ctr" rotWithShape="0">
                    <a:srgbClr val="0066FF"/>
                  </a:outerShdw>
                </a:effectLst>
                <a:cs typeface="MCS Jeddah S_U normal."/>
              </a:rPr>
              <a:t>وسائل</a:t>
            </a:r>
          </a:p>
          <a:p>
            <a:pPr algn="ctr"/>
            <a:r>
              <a:rPr lang="ar-EG" sz="3600" kern="10" dirty="0" smtClean="0">
                <a:solidFill>
                  <a:srgbClr val="FFFF00"/>
                </a:solidFill>
                <a:effectLst>
                  <a:outerShdw dist="17961" dir="2700000" algn="ctr" rotWithShape="0">
                    <a:srgbClr val="0066FF"/>
                  </a:outerShdw>
                </a:effectLst>
                <a:cs typeface="MCS Jeddah S_U normal."/>
              </a:rPr>
              <a:t>التحفيز</a:t>
            </a:r>
            <a:endParaRPr lang="ar-EG" sz="3600" kern="10" dirty="0">
              <a:solidFill>
                <a:srgbClr val="FFFF00"/>
              </a:solidFill>
              <a:effectLst>
                <a:outerShdw dist="17961" dir="2700000" algn="ctr" rotWithShape="0">
                  <a:srgbClr val="0066FF"/>
                </a:outerShdw>
              </a:effectLst>
              <a:cs typeface="MCS Jeddah S_U normal."/>
            </a:endParaRPr>
          </a:p>
        </p:txBody>
      </p:sp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635896" y="404664"/>
            <a:ext cx="2457450" cy="6958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عناصر التوجيه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16427" y="1862962"/>
            <a:ext cx="6558133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يعنى إرشاد ومراقبة الأفراد أثناء التنفيذ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16427" y="3231114"/>
            <a:ext cx="6558133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1. ضمان إصدار التعليمات.    2. تسهيل الرقابة.</a:t>
            </a:r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3. الاستخدام الأمثل للموارد.   4. الانضباط.</a:t>
            </a:r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5. التغذية الراجعة.             6. تحسين التواصل.</a:t>
            </a:r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7. تحسين التحفيز.             </a:t>
            </a:r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8. الحفاظ على وحدة المجموعة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1268760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أولا : الإشراف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120" y="2636912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أهمية الإشراف</a:t>
            </a:r>
          </a:p>
        </p:txBody>
      </p:sp>
    </p:spTree>
    <p:extLst>
      <p:ext uri="{BB962C8B-B14F-4D97-AF65-F5344CB8AC3E}">
        <p14:creationId xmlns:p14="http://schemas.microsoft.com/office/powerpoint/2010/main" val="913918180"/>
      </p:ext>
    </p:extLst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635896" y="404664"/>
            <a:ext cx="2457450" cy="6958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عناصر التوجيه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16427" y="1862962"/>
            <a:ext cx="6558133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هو مؤثر خارجي يثير سلوك الفرد بهدف إشباع حاجاته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16427" y="3231114"/>
            <a:ext cx="6558133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قوة داخلية تثير حماس الفرد بهدف إشباع الحاجات.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1268760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ثانيا : التحفيز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120" y="2636912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الدوافع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16427" y="4671274"/>
            <a:ext cx="6558133" cy="12126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أ. حوافز مادية ( مكافآت مادية ) .</a:t>
            </a:r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ب. </a:t>
            </a:r>
            <a:r>
              <a:rPr lang="ar-EG" sz="2800" b="1" dirty="0" smtClean="0"/>
              <a:t>حوافز </a:t>
            </a:r>
            <a:r>
              <a:rPr lang="ar-EG" sz="2800" b="1" dirty="0" smtClean="0"/>
              <a:t>معنوية ( شكر وتقدير ) 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52120" y="4077072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أنواع الحافز</a:t>
            </a:r>
          </a:p>
        </p:txBody>
      </p:sp>
    </p:spTree>
    <p:extLst>
      <p:ext uri="{BB962C8B-B14F-4D97-AF65-F5344CB8AC3E}">
        <p14:creationId xmlns:p14="http://schemas.microsoft.com/office/powerpoint/2010/main" val="4116574189"/>
      </p:ext>
    </p:extLst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635896" y="404664"/>
            <a:ext cx="2457450" cy="6958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عناصر التوجيه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16427" y="1862962"/>
            <a:ext cx="6558133" cy="11543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هو عملية تبادل المعلومات بين شخصين أو أكثر بوسائل مختلفة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3744439"/>
            <a:ext cx="5822840" cy="17727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justLow" rtl="1">
              <a:lnSpc>
                <a:spcPct val="130000"/>
              </a:lnSpc>
              <a:buAutoNum type="arabicPeriod"/>
            </a:pPr>
            <a:r>
              <a:rPr lang="ar-EG" sz="2800" b="1" dirty="0" smtClean="0"/>
              <a:t>المرسل                 2. الرسالة</a:t>
            </a:r>
            <a:endParaRPr lang="ar-EG" sz="2800" b="1" dirty="0"/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3. وسيلة الاتصال ( قناة الاتصال ).</a:t>
            </a:r>
          </a:p>
          <a:p>
            <a:pPr algn="justLow" rtl="1">
              <a:lnSpc>
                <a:spcPct val="130000"/>
              </a:lnSpc>
            </a:pPr>
            <a:r>
              <a:rPr lang="ar-EG" sz="2800" b="1" dirty="0" smtClean="0"/>
              <a:t>4. المستقبل.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1268760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ثالثا : الاتصال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120" y="3097752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عناصر الاتصال</a:t>
            </a:r>
          </a:p>
        </p:txBody>
      </p:sp>
    </p:spTree>
    <p:extLst>
      <p:ext uri="{BB962C8B-B14F-4D97-AF65-F5344CB8AC3E}">
        <p14:creationId xmlns:p14="http://schemas.microsoft.com/office/powerpoint/2010/main" val="3770857224"/>
      </p:ext>
    </p:extLst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TgKk5nRc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604" r="17680" b="9171"/>
          <a:stretch>
            <a:fillRect/>
          </a:stretch>
        </p:blipFill>
        <p:spPr>
          <a:xfrm>
            <a:off x="0" y="0"/>
            <a:ext cx="9144000" cy="6794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635896" y="404664"/>
            <a:ext cx="2457450" cy="6958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EG" sz="3600" kern="10" dirty="0" smtClean="0">
                <a:solidFill>
                  <a:srgbClr val="FF3300"/>
                </a:solidFill>
                <a:effectLst>
                  <a:outerShdw dist="53882" dir="2700000" algn="ctr" rotWithShape="0">
                    <a:schemeClr val="bg1"/>
                  </a:outerShdw>
                </a:effectLst>
                <a:cs typeface="MCS Jeddah S_U normal."/>
              </a:rPr>
              <a:t>عناصر التوجيه</a:t>
            </a:r>
            <a:endParaRPr lang="ar-EG" sz="3600" kern="10" dirty="0">
              <a:solidFill>
                <a:srgbClr val="FF3300"/>
              </a:solidFill>
              <a:effectLst>
                <a:outerShdw dist="53882" dir="2700000" algn="ctr" rotWithShape="0">
                  <a:schemeClr val="bg1"/>
                </a:outerShdw>
              </a:effectLst>
              <a:cs typeface="MCS Jeddah S_U normal.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16427" y="2132856"/>
            <a:ext cx="6558133" cy="29731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400" b="1" u="sng" dirty="0" smtClean="0">
                <a:solidFill>
                  <a:srgbClr val="00B050"/>
                </a:solidFill>
              </a:rPr>
              <a:t>1 - اتصالات رأسية وتشمل:</a:t>
            </a:r>
          </a:p>
          <a:p>
            <a:pPr algn="justLow" rtl="1">
              <a:lnSpc>
                <a:spcPct val="130000"/>
              </a:lnSpc>
            </a:pPr>
            <a:r>
              <a:rPr lang="ar-EG" sz="2400" b="1" dirty="0" smtClean="0"/>
              <a:t>أ. الاتصال الهابط من أعلى لأسفل.</a:t>
            </a:r>
          </a:p>
          <a:p>
            <a:pPr algn="justLow" rtl="1">
              <a:lnSpc>
                <a:spcPct val="130000"/>
              </a:lnSpc>
            </a:pPr>
            <a:r>
              <a:rPr lang="ar-EG" sz="2400" b="1" dirty="0" smtClean="0"/>
              <a:t>ويعنى انتقال الأوامر والتعليمات من الإدارة العليا إلى الإدارة التنفيذية أو المرؤوسين .</a:t>
            </a:r>
          </a:p>
          <a:p>
            <a:pPr algn="justLow" rtl="1">
              <a:lnSpc>
                <a:spcPct val="130000"/>
              </a:lnSpc>
            </a:pPr>
            <a:r>
              <a:rPr lang="ar-EG" sz="2400" b="1" dirty="0" smtClean="0"/>
              <a:t>ب. الاتصال الصاعد من أسفل إلى أعلى.</a:t>
            </a:r>
          </a:p>
          <a:p>
            <a:pPr algn="justLow" rtl="1">
              <a:lnSpc>
                <a:spcPct val="130000"/>
              </a:lnSpc>
            </a:pPr>
            <a:r>
              <a:rPr lang="ar-EG" sz="2400" b="1" dirty="0" smtClean="0"/>
              <a:t>ويعني انتقال المعلومات من المرؤوسين إلى الإدارة التنفيذية 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1268760"/>
            <a:ext cx="2222440" cy="5942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lnSpc>
                <a:spcPct val="130000"/>
              </a:lnSpc>
            </a:pPr>
            <a:r>
              <a:rPr lang="ar-EG" sz="2800" b="1" u="sng" dirty="0" smtClean="0">
                <a:solidFill>
                  <a:srgbClr val="FF0000"/>
                </a:solidFill>
              </a:rPr>
              <a:t>أنواع الاتصال: </a:t>
            </a:r>
          </a:p>
        </p:txBody>
      </p:sp>
    </p:spTree>
    <p:extLst>
      <p:ext uri="{BB962C8B-B14F-4D97-AF65-F5344CB8AC3E}">
        <p14:creationId xmlns:p14="http://schemas.microsoft.com/office/powerpoint/2010/main" val="3711797412"/>
      </p:ext>
    </p:extLst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</TotalTime>
  <Words>282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تصميم افتراضي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FM9FY</dc:creator>
  <cp:lastModifiedBy>Asayel</cp:lastModifiedBy>
  <cp:revision>348</cp:revision>
  <dcterms:created xsi:type="dcterms:W3CDTF">2013-04-30T01:13:50Z</dcterms:created>
  <dcterms:modified xsi:type="dcterms:W3CDTF">2022-05-14T23:46:20Z</dcterms:modified>
</cp:coreProperties>
</file>